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6" r:id="rId5"/>
    <p:sldId id="261" r:id="rId6"/>
    <p:sldId id="276" r:id="rId7"/>
    <p:sldId id="277" r:id="rId8"/>
    <p:sldId id="278" r:id="rId9"/>
    <p:sldId id="279" r:id="rId10"/>
    <p:sldId id="274" r:id="rId11"/>
    <p:sldId id="282" r:id="rId12"/>
    <p:sldId id="283" r:id="rId13"/>
    <p:sldId id="284" r:id="rId14"/>
    <p:sldId id="289" r:id="rId15"/>
    <p:sldId id="288" r:id="rId16"/>
    <p:sldId id="271" r:id="rId17"/>
    <p:sldId id="287" r:id="rId18"/>
    <p:sldId id="286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2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92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4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3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0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02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31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4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380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7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36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69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4257012" y="2283120"/>
            <a:ext cx="4570567" cy="1814738"/>
            <a:chOff x="1882052" y="4871812"/>
            <a:chExt cx="4570567" cy="1814738"/>
          </a:xfrm>
        </p:grpSpPr>
        <p:sp>
          <p:nvSpPr>
            <p:cNvPr id="47" name="직사각형 46"/>
            <p:cNvSpPr/>
            <p:nvPr/>
          </p:nvSpPr>
          <p:spPr>
            <a:xfrm>
              <a:off x="1882052" y="4871812"/>
              <a:ext cx="4570567" cy="1814738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900" dirty="0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60031" y="4922086"/>
              <a:ext cx="4392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1200" b="1" dirty="0">
                <a:solidFill>
                  <a:prstClr val="white"/>
                </a:solidFill>
                <a:latin typeface="Microsoft PhagsPa" panose="020B0502040204020203" pitchFamily="34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5817611" y="4970711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직사각형 49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037236" y="2456219"/>
            <a:ext cx="4570567" cy="1814738"/>
            <a:chOff x="1882052" y="4871812"/>
            <a:chExt cx="4570567" cy="1814738"/>
          </a:xfrm>
        </p:grpSpPr>
        <p:sp>
          <p:nvSpPr>
            <p:cNvPr id="34" name="직사각형 33"/>
            <p:cNvSpPr/>
            <p:nvPr/>
          </p:nvSpPr>
          <p:spPr>
            <a:xfrm>
              <a:off x="1882052" y="4871812"/>
              <a:ext cx="4570567" cy="1814738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900" dirty="0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960031" y="4922086"/>
              <a:ext cx="4392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1200" b="1" dirty="0">
                <a:solidFill>
                  <a:prstClr val="white"/>
                </a:solidFill>
                <a:latin typeface="Microsoft PhagsPa" panose="020B0502040204020203" pitchFamily="34" charset="0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5817611" y="4970711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직사각형 36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" name="직사각형 8"/>
          <p:cNvSpPr/>
          <p:nvPr/>
        </p:nvSpPr>
        <p:spPr>
          <a:xfrm>
            <a:off x="3820544" y="2623912"/>
            <a:ext cx="4570567" cy="1814738"/>
          </a:xfrm>
          <a:prstGeom prst="rect">
            <a:avLst/>
          </a:prstGeom>
          <a:solidFill>
            <a:srgbClr val="C5C8C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95250" h="1841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SUMMONERS WAR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98523" y="2674186"/>
            <a:ext cx="4392000" cy="252000"/>
          </a:xfrm>
          <a:prstGeom prst="rect">
            <a:avLst/>
          </a:prstGeom>
          <a:solidFill>
            <a:srgbClr val="02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1200" b="1" dirty="0">
                <a:solidFill>
                  <a:prstClr val="white"/>
                </a:solidFill>
                <a:latin typeface="Microsoft PhagsPa" panose="020B0502040204020203" pitchFamily="34" charset="0"/>
              </a:rPr>
              <a:t>이화여자대학교 </a:t>
            </a:r>
            <a:r>
              <a:rPr lang="ko-KR" altLang="en-US" sz="1200" b="1" dirty="0" err="1">
                <a:solidFill>
                  <a:prstClr val="white"/>
                </a:solidFill>
                <a:latin typeface="Microsoft PhagsPa" panose="020B0502040204020203" pitchFamily="34" charset="0"/>
              </a:rPr>
              <a:t>정예림</a:t>
            </a:r>
            <a:endParaRPr lang="en-US" altLang="ko-KR" sz="1200" b="1" dirty="0">
              <a:solidFill>
                <a:prstClr val="white"/>
              </a:solidFill>
              <a:latin typeface="Microsoft PhagsPa" panose="020B0502040204020203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756103" y="2722811"/>
            <a:ext cx="500041" cy="136643"/>
            <a:chOff x="8194870" y="2242488"/>
            <a:chExt cx="912901" cy="2494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8194870" y="2242488"/>
              <a:ext cx="249463" cy="249463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26589" y="2242488"/>
              <a:ext cx="249463" cy="249463"/>
            </a:xfrm>
            <a:prstGeom prst="rect">
              <a:avLst/>
            </a:prstGeom>
            <a:gradFill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858308" y="2242488"/>
              <a:ext cx="249463" cy="249463"/>
            </a:xfrm>
            <a:prstGeom prst="rect">
              <a:avLst/>
            </a:prstGeom>
            <a:gradFill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581608" y="2297640"/>
              <a:ext cx="139157" cy="139157"/>
            </a:xfrm>
            <a:prstGeom prst="rect">
              <a:avLst/>
            </a:prstGeom>
            <a:solidFill>
              <a:srgbClr val="C5C8CD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247601" y="2424197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2700000">
              <a:off x="8918184" y="2351776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 rot="18900000">
              <a:off x="8918183" y="234893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18" y="2719739"/>
            <a:ext cx="166436" cy="16643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36" y="2683414"/>
            <a:ext cx="205482" cy="2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25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D91302-3F09-4B47-A799-FFAFC6A0D4C0}"/>
              </a:ext>
            </a:extLst>
          </p:cNvPr>
          <p:cNvSpPr txBox="1"/>
          <p:nvPr/>
        </p:nvSpPr>
        <p:spPr>
          <a:xfrm>
            <a:off x="550333" y="1134533"/>
            <a:ext cx="1093046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바이두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서머너즈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워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컴투스에서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Google Play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스토어를 통하여 유통하는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서머너즈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워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전세계 타겟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바이두의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서머너즈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워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오직 중국 타겟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둘의 서비스 지역 다름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아이콘 다름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VIP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시스템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과금 장려 정책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프로필 사진 지정 불가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채널 개수의 부재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아레나 랭킹 방식의 차이</a:t>
            </a:r>
            <a:endParaRPr lang="ko-KR" altLang="en-US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C1CF924-2036-402A-A2BC-132C13196E1A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B9B9E31-8887-4E5E-93AE-D393CA1BA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06" y="1371138"/>
            <a:ext cx="11443178" cy="38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0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D91302-3F09-4B47-A799-FFAFC6A0D4C0}"/>
              </a:ext>
            </a:extLst>
          </p:cNvPr>
          <p:cNvSpPr txBox="1"/>
          <p:nvPr/>
        </p:nvSpPr>
        <p:spPr>
          <a:xfrm>
            <a:off x="550333" y="1134533"/>
            <a:ext cx="1093046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서머너즈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워 </a:t>
            </a:r>
            <a:r>
              <a:rPr lang="en-US" altLang="ko-KR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백년전쟁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개발사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컴투스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플랫폼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모바일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서비스 시작일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2021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년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4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월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29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일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타겟층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해외 유저를 포함한 전 세계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CA9E54-55EA-4A3C-BDE7-BA8FB54A0FAE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11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D91302-3F09-4B47-A799-FFAFC6A0D4C0}"/>
              </a:ext>
            </a:extLst>
          </p:cNvPr>
          <p:cNvSpPr txBox="1"/>
          <p:nvPr/>
        </p:nvSpPr>
        <p:spPr>
          <a:xfrm>
            <a:off x="550333" y="1134533"/>
            <a:ext cx="10930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특징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자사의 대표 지식재산권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(IP)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서머너즈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워를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기반으로 하는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7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년만의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차기작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그 동안 지적 받아온 높은 진입 장벽을 낮추는데 주력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하지만 여전히 튜토리얼이 부족하고 진입 장벽이 높으며 과금 유도가 있다는 평가가 있음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뒷장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CA9E54-55EA-4A3C-BDE7-BA8FB54A0FAE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69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FC7-7D51-48F6-B00C-44DE1A17F397}"/>
              </a:ext>
            </a:extLst>
          </p:cNvPr>
          <p:cNvSpPr txBox="1"/>
          <p:nvPr/>
        </p:nvSpPr>
        <p:spPr>
          <a:xfrm>
            <a:off x="550333" y="1134533"/>
            <a:ext cx="1093046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서머너즈워의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단점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튜토리얼의 부족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…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시작부터 불친절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어려운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스킬석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…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튜토리얼도 제대로 거치지 않은 이용자가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스킬석을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모두 고려해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덱을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구상하는 것은 쉽지 않음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대전에 앞서 배치한 모든 몬스터의 스킬을 외우거나 정독해야 함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실시간 전략 증발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…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카운터 기능으로 눈치싸움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약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1~2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분간 치르는 대전에서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선스킬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사용은 무의미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상대의 스킬을 무력화시키는 카운터 기능 때문에 먼저 스킬을 쓰는 쪽이 승기를 잡을 확률이 커 눈치싸움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확실하게 이기는 방법은 전설 등급 몬스터 카드를 최상의 옵션으로 맞추는 것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=&gt;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과금 유도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446CAD7-B9C4-42A6-97B4-920F7459FFFE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1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D91302-3F09-4B47-A799-FFAFC6A0D4C0}"/>
              </a:ext>
            </a:extLst>
          </p:cNvPr>
          <p:cNvSpPr txBox="1"/>
          <p:nvPr/>
        </p:nvSpPr>
        <p:spPr>
          <a:xfrm>
            <a:off x="550333" y="1134533"/>
            <a:ext cx="1093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쿠키런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킹덤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CA9E54-55EA-4A3C-BDE7-BA8FB54A0FAE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C98D04-4760-45DF-804F-6DD85DF64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601" y="1843475"/>
            <a:ext cx="7477614" cy="421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FC7-7D51-48F6-B00C-44DE1A17F397}"/>
              </a:ext>
            </a:extLst>
          </p:cNvPr>
          <p:cNvSpPr txBox="1"/>
          <p:nvPr/>
        </p:nvSpPr>
        <p:spPr>
          <a:xfrm>
            <a:off x="550333" y="1134533"/>
            <a:ext cx="10930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쿠킹덤과의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공통점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수집형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RPG (1)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쿠키런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킹덤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세븐나이츠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2,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원펀맨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최강의 남자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그랑사가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등 수집형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RPG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들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=&gt;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구글플레이스토어 매출 순위 강세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강력한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IP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기반 게임이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많아서이기도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하지만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모바일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MMORPG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에 피로감을 느낀 이들이 많아졌기 때문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EDF6BA-A4B3-496B-8A7F-63758C5BBDFB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3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FC7-7D51-48F6-B00C-44DE1A17F397}"/>
              </a:ext>
            </a:extLst>
          </p:cNvPr>
          <p:cNvSpPr txBox="1"/>
          <p:nvPr/>
        </p:nvSpPr>
        <p:spPr>
          <a:xfrm>
            <a:off x="550333" y="1134533"/>
            <a:ext cx="109304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* Check *</a:t>
            </a:r>
          </a:p>
          <a:p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모바일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MMORPG</a:t>
            </a:r>
          </a:p>
          <a:p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MMORPG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는 모험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협동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경쟁 등 게임의 모든 흥미 요소가 집결된 장르이긴 하지만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세계관만 다르고 플레이 흡사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하나의 캐릭터를 끝없이 성장시켜야 하는 플레이의 반복에 유저들이 지침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또한 모바일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MMORPG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는 아이템 뽑기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강화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펫 등 과금 부담이 매우 큰 장르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돈을 많이 쓸 수록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남들과의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경쟁 구도에서 우위에 서게 되는 한계 없는 과금 유도로 스트레스 유발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EDF6BA-A4B3-496B-8A7F-63758C5BBDFB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3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FC7-7D51-48F6-B00C-44DE1A17F397}"/>
              </a:ext>
            </a:extLst>
          </p:cNvPr>
          <p:cNvSpPr txBox="1"/>
          <p:nvPr/>
        </p:nvSpPr>
        <p:spPr>
          <a:xfrm>
            <a:off x="550333" y="1134533"/>
            <a:ext cx="109304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쿠킹덤과의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공통점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수집형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RPG (2)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과금 요소가 적은 편은 아니지만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다양한 캐릭터를 수집하고 육성하는 재미가 있음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캐릭터 조합에 따라 전략적인 변수가 발생하므로 얼마나 돈을 썼는 가에 따라 승패가 좌우되진 않음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물론 높은 등급의 캐릭터를 많이 보유할 수록 유리한 것은 사실이지만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밸런스 패치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신규 캐릭터 등장 등으로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전략이 계속 바뀌는 장르적인 특성으로 인해 돈을 많이 쓰지 않은 사람이라도 어떤 조합을 구성하는 가에 따라           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상위권으로 치고 올라갈 수 있는 여지가 있음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EDF6BA-A4B3-496B-8A7F-63758C5BBDFB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676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821FC7-7D51-48F6-B00C-44DE1A17F397}"/>
              </a:ext>
            </a:extLst>
          </p:cNvPr>
          <p:cNvSpPr txBox="1"/>
          <p:nvPr/>
        </p:nvSpPr>
        <p:spPr>
          <a:xfrm>
            <a:off x="550333" y="1134533"/>
            <a:ext cx="109304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쿠킹덤과의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차이점</a:t>
            </a:r>
            <a:r>
              <a:rPr lang="en-US" altLang="ko-KR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쿠킹덤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기준 설명</a:t>
            </a:r>
            <a:r>
              <a:rPr lang="en-US" altLang="ko-KR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~!)</a:t>
            </a:r>
          </a:p>
          <a:p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기존에 존재하던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IP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를 활용하여 친숙함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개인적인 의견이지만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한국인이 좋아하는 아트 디자인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UI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편의성을 고려한 업데이트 피드백이 빠름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상대적으로 높은 확률로 새로 출시된 쿠키를 얻을 수 있음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직접 전투를 플레이해야 하는 것과 달리 화면을 끈 상태에서도 자동으로 아이템이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얻어짐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방치형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</a:t>
            </a:r>
          </a:p>
          <a:p>
            <a:pPr marL="800100" lvl="1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446CAD7-B9C4-42A6-97B4-920F7459FFFE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44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D3FAAF7-931F-48B2-8E3E-6C011422D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34" y="1266868"/>
            <a:ext cx="9020175" cy="478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D91302-3F09-4B47-A799-FFAFC6A0D4C0}"/>
              </a:ext>
            </a:extLst>
          </p:cNvPr>
          <p:cNvSpPr txBox="1"/>
          <p:nvPr/>
        </p:nvSpPr>
        <p:spPr>
          <a:xfrm>
            <a:off x="550333" y="1134533"/>
            <a:ext cx="109304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서머너즈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워 </a:t>
            </a:r>
            <a:r>
              <a:rPr lang="en-US" altLang="ko-KR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천공의 아레나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개발사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컴투스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플랫폼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모바일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서비스 시작일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2014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년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4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월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17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일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타겟층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해외 유저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세계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100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여개국이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넘는 시장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</a:t>
            </a:r>
          </a:p>
          <a:p>
            <a:endParaRPr lang="ko-KR" altLang="en-US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CA9E54-55EA-4A3C-BDE7-BA8FB54A0FAE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84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D91302-3F09-4B47-A799-FFAFC6A0D4C0}"/>
              </a:ext>
            </a:extLst>
          </p:cNvPr>
          <p:cNvSpPr txBox="1"/>
          <p:nvPr/>
        </p:nvSpPr>
        <p:spPr>
          <a:xfrm>
            <a:off x="550333" y="1134533"/>
            <a:ext cx="109304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업적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‘2014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대한민국 게임대상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’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우수상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기술창작상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기획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시나리오 부문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수상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컴투스의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매출 중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84%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가 해외에서 나올 수 있도록 해준 게임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프랑스 애플 앱스토어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구글 플레이 스토어 매출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위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유럽 주요 마켓인 독일 마켓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년간 탑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10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자리 고수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동남아시아의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‘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국민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RPG’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평가받음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711AADF-465D-4EB0-843D-78C2103B04FB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39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83253C7-9A7E-455A-807B-8B2CD8996DEA}"/>
              </a:ext>
            </a:extLst>
          </p:cNvPr>
          <p:cNvSpPr txBox="1"/>
          <p:nvPr/>
        </p:nvSpPr>
        <p:spPr>
          <a:xfrm>
            <a:off x="550333" y="1134533"/>
            <a:ext cx="1093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플레이 방식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186FA4D-288D-4044-992F-782CBA3334B7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49F2269-3DDE-482B-A6D1-C6BC72A8A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0" y="2041264"/>
            <a:ext cx="7200000" cy="39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3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83253C7-9A7E-455A-807B-8B2CD8996DEA}"/>
              </a:ext>
            </a:extLst>
          </p:cNvPr>
          <p:cNvSpPr txBox="1"/>
          <p:nvPr/>
        </p:nvSpPr>
        <p:spPr>
          <a:xfrm>
            <a:off x="550333" y="1134533"/>
            <a:ext cx="1093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플레이 방식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186FA4D-288D-4044-992F-782CBA3334B7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5D0E52F-F155-43FB-8441-C2EB8385B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237" y="2048568"/>
            <a:ext cx="7200000" cy="40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2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83253C7-9A7E-455A-807B-8B2CD8996DEA}"/>
              </a:ext>
            </a:extLst>
          </p:cNvPr>
          <p:cNvSpPr txBox="1"/>
          <p:nvPr/>
        </p:nvSpPr>
        <p:spPr>
          <a:xfrm>
            <a:off x="550333" y="1134533"/>
            <a:ext cx="1093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플레이 방식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186FA4D-288D-4044-992F-782CBA3334B7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E9933C6-145C-4A65-BB69-0259A18E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237" y="2184133"/>
            <a:ext cx="7200000" cy="36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83253C7-9A7E-455A-807B-8B2CD8996DEA}"/>
              </a:ext>
            </a:extLst>
          </p:cNvPr>
          <p:cNvSpPr txBox="1"/>
          <p:nvPr/>
        </p:nvSpPr>
        <p:spPr>
          <a:xfrm>
            <a:off x="550333" y="1134533"/>
            <a:ext cx="1093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플레이 방식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186FA4D-288D-4044-992F-782CBA3334B7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4DA5D8FF-BFDD-4396-8BAB-9A9389002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22" y="2333586"/>
            <a:ext cx="7200000" cy="33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7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01044" y="242661"/>
            <a:ext cx="11819959" cy="6379015"/>
            <a:chOff x="172016" y="257175"/>
            <a:chExt cx="11819959" cy="6379015"/>
          </a:xfrm>
        </p:grpSpPr>
        <p:sp>
          <p:nvSpPr>
            <p:cNvPr id="9" name="직사각형 8"/>
            <p:cNvSpPr/>
            <p:nvPr/>
          </p:nvSpPr>
          <p:spPr>
            <a:xfrm>
              <a:off x="172016" y="257175"/>
              <a:ext cx="11819959" cy="6379015"/>
            </a:xfrm>
            <a:prstGeom prst="rect">
              <a:avLst/>
            </a:prstGeom>
            <a:solidFill>
              <a:srgbClr val="C5C8CD"/>
            </a:solidFill>
            <a:ln>
              <a:noFill/>
            </a:ln>
            <a:effectLst>
              <a:outerShdw blurRad="317500" dist="698500" dir="5400000" sx="90000" sy="9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95250" h="1841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995" y="307450"/>
              <a:ext cx="11664000" cy="252000"/>
            </a:xfrm>
            <a:prstGeom prst="rect">
              <a:avLst/>
            </a:prstGeom>
            <a:solidFill>
              <a:srgbClr val="02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b="1" dirty="0">
                  <a:solidFill>
                    <a:prstClr val="white"/>
                  </a:solidFill>
                  <a:latin typeface="Microsoft PhagsPa" panose="020B0502040204020203" pitchFamily="34" charset="0"/>
                </a:rPr>
                <a:t>Title - PPT presentation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314134" y="368243"/>
              <a:ext cx="500041" cy="136643"/>
              <a:chOff x="8194870" y="2242488"/>
              <a:chExt cx="912901" cy="24946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8194870" y="2242488"/>
                <a:ext cx="249463" cy="249463"/>
              </a:xfrm>
              <a:prstGeom prst="rect">
                <a:avLst/>
              </a:prstGeom>
              <a:gradFill flip="none" rotWithShape="1"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526589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858308" y="2242488"/>
                <a:ext cx="249463" cy="249463"/>
              </a:xfrm>
              <a:prstGeom prst="rect">
                <a:avLst/>
              </a:prstGeom>
              <a:gradFill>
                <a:gsLst>
                  <a:gs pos="93000">
                    <a:srgbClr val="D8DADE"/>
                  </a:gs>
                  <a:gs pos="87000">
                    <a:srgbClr val="C5C8CD"/>
                  </a:gs>
                </a:gsLst>
                <a:path path="rect">
                  <a:fillToRect l="100000" t="100000"/>
                </a:path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1608" y="2297640"/>
                <a:ext cx="139157" cy="139157"/>
              </a:xfrm>
              <a:prstGeom prst="rect">
                <a:avLst/>
              </a:prstGeom>
              <a:solidFill>
                <a:srgbClr val="C5C8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7601" y="2424197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700000">
                <a:off x="8918184" y="2351776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18900000">
                <a:off x="8918183" y="2348934"/>
                <a:ext cx="144000" cy="25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49994" y="814811"/>
              <a:ext cx="11664001" cy="5739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12700" dir="16200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712236" y="814812"/>
              <a:ext cx="196996" cy="5739898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719908" y="838623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▲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716999" y="6169738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▼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9520" y="6349413"/>
              <a:ext cx="11457479" cy="1980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530062" y="6349412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▶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9520" y="6359766"/>
              <a:ext cx="177294" cy="177294"/>
            </a:xfrm>
            <a:prstGeom prst="rect">
              <a:avLst/>
            </a:prstGeom>
            <a:gradFill flip="none" rotWithShape="1">
              <a:gsLst>
                <a:gs pos="93000">
                  <a:srgbClr val="D8DADE"/>
                </a:gs>
                <a:gs pos="87000">
                  <a:srgbClr val="C5C8CD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noFill/>
            </a:ln>
            <a:effectLst>
              <a:outerShdw dist="12700" dir="2700000" sx="103000" sy="103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prstClr val="white">
                      <a:lumMod val="65000"/>
                    </a:prstClr>
                  </a:solidFill>
                </a:rPr>
                <a:t>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4290" y="572736"/>
              <a:ext cx="27478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PhagsPa" panose="020B0502040204020203" pitchFamily="34" charset="0"/>
                </a:rPr>
                <a:t>Enjoy your stylish business and campus life with BIZCAM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90" y="353003"/>
              <a:ext cx="166436" cy="16643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08" y="316678"/>
              <a:ext cx="205482" cy="20548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83253C7-9A7E-455A-807B-8B2CD8996DEA}"/>
              </a:ext>
            </a:extLst>
          </p:cNvPr>
          <p:cNvSpPr txBox="1"/>
          <p:nvPr/>
        </p:nvSpPr>
        <p:spPr>
          <a:xfrm>
            <a:off x="550333" y="1134533"/>
            <a:ext cx="10930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플레이 방식</a:t>
            </a:r>
            <a:endParaRPr lang="en-US" altLang="ko-KR" sz="2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186FA4D-288D-4044-992F-782CBA3334B7}"/>
              </a:ext>
            </a:extLst>
          </p:cNvPr>
          <p:cNvCxnSpPr/>
          <p:nvPr/>
        </p:nvCxnSpPr>
        <p:spPr>
          <a:xfrm>
            <a:off x="604986" y="1657350"/>
            <a:ext cx="10824209" cy="0"/>
          </a:xfrm>
          <a:prstGeom prst="line">
            <a:avLst/>
          </a:prstGeom>
          <a:ln>
            <a:solidFill>
              <a:srgbClr val="CD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94FB042-9A2C-4264-A087-F99AB5972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22" y="1970500"/>
            <a:ext cx="7200000" cy="408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644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838</Words>
  <Application>Microsoft Office PowerPoint</Application>
  <PresentationFormat>와이드스크린</PresentationFormat>
  <Paragraphs>218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1훈막대연필 R</vt:lpstr>
      <vt:lpstr>맑은 고딕</vt:lpstr>
      <vt:lpstr>Arial</vt:lpstr>
      <vt:lpstr>Microsoft PhagsPa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 호선</cp:lastModifiedBy>
  <cp:revision>173</cp:revision>
  <dcterms:created xsi:type="dcterms:W3CDTF">2021-03-17T14:57:42Z</dcterms:created>
  <dcterms:modified xsi:type="dcterms:W3CDTF">2021-06-24T09:20:58Z</dcterms:modified>
</cp:coreProperties>
</file>